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64" r:id="rId3"/>
    <p:sldId id="257" r:id="rId4"/>
    <p:sldId id="271" r:id="rId5"/>
    <p:sldId id="267" r:id="rId6"/>
    <p:sldId id="268" r:id="rId7"/>
    <p:sldId id="282" r:id="rId8"/>
    <p:sldId id="272" r:id="rId9"/>
    <p:sldId id="273" r:id="rId10"/>
    <p:sldId id="275" r:id="rId11"/>
    <p:sldId id="274" r:id="rId12"/>
    <p:sldId id="276" r:id="rId13"/>
    <p:sldId id="277" r:id="rId14"/>
    <p:sldId id="278" r:id="rId15"/>
    <p:sldId id="279" r:id="rId16"/>
    <p:sldId id="280" r:id="rId17"/>
    <p:sldId id="258" r:id="rId18"/>
    <p:sldId id="259" r:id="rId19"/>
    <p:sldId id="281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7"/>
    <p:restoredTop sz="91711"/>
  </p:normalViewPr>
  <p:slideViewPr>
    <p:cSldViewPr snapToGrid="0" snapToObjects="1">
      <p:cViewPr varScale="1">
        <p:scale>
          <a:sx n="87" d="100"/>
          <a:sy n="87" d="100"/>
        </p:scale>
        <p:origin x="117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4ACDC-32CA-B74B-AB11-5465E0F7DC7A}" type="datetimeFigureOut">
              <a:rPr lang="en-NL" smtClean="0"/>
              <a:t>12/8/20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190A6-D24D-1E4A-BA53-2484FB12BBF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6878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190A6-D24D-1E4A-BA53-2484FB12BBFB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271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190A6-D24D-1E4A-BA53-2484FB12BBFB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7268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190A6-D24D-1E4A-BA53-2484FB12BBFB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096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190A6-D24D-1E4A-BA53-2484FB12BBFB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39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pic>
        <p:nvPicPr>
          <p:cNvPr id="17" name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438" y="327875"/>
            <a:ext cx="3588875" cy="1132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eu-logo_flag_yellow_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084" y="292990"/>
            <a:ext cx="2258521" cy="113208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-39688" y="6155531"/>
            <a:ext cx="12271376" cy="1"/>
          </a:xfrm>
          <a:prstGeom prst="line">
            <a:avLst/>
          </a:prstGeom>
          <a:ln w="228600">
            <a:solidFill>
              <a:srgbClr val="003399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" name="Shape 20"/>
          <p:cNvSpPr/>
          <p:nvPr/>
        </p:nvSpPr>
        <p:spPr>
          <a:xfrm>
            <a:off x="4412808" y="6394032"/>
            <a:ext cx="7633896" cy="39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1500">
                <a:solidFill>
                  <a:srgbClr val="003399"/>
                </a:solidFill>
              </a:defRPr>
            </a:lvl1pPr>
          </a:lstStyle>
          <a:p>
            <a:r>
              <a:rPr sz="1055"/>
              <a:t>The PriMa project has received funding from the European Union’s Horizon 2020 research and innovation programme under the Marie Skłodowska-Curie grant agreement No 860315 </a:t>
            </a:r>
            <a:endParaRPr sz="844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729309" y="6493483"/>
            <a:ext cx="317395" cy="297389"/>
          </a:xfrm>
          <a:prstGeom prst="rect">
            <a:avLst/>
          </a:prstGeo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2298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A643-2B70-2C49-A956-39227885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D8913-F257-C848-9245-11737CC8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DFB49-DE69-DE44-B82A-34A2CF96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FEFC3-5B6C-834D-8546-A2A4A699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504" y="6505277"/>
            <a:ext cx="317395" cy="297389"/>
          </a:xfr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2D2F-6B5A-5940-B24F-70DCA5F7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23B5D-9C89-344D-8845-57C0D987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887AF-D473-8F48-969A-18679609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AB91C-176D-C742-94E9-F43B59AF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F18-7686-C145-9748-975D41BF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869" y="6505277"/>
            <a:ext cx="317395" cy="297389"/>
          </a:xfr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11818400" y="6505277"/>
            <a:ext cx="317395" cy="297389"/>
          </a:xfrm>
          <a:prstGeom prst="rect">
            <a:avLst/>
          </a:prstGeo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7025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09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98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76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4"/>
          </p:nvPr>
        </p:nvSpPr>
        <p:spPr>
          <a:xfrm>
            <a:off x="1190625" y="2984579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22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9428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6B86D-F5E8-4242-8890-2F34997D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38368-1076-5648-8F8B-8B1CFD8C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B523B-F738-AA43-88DD-FD125D99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7772" y="6505277"/>
            <a:ext cx="317395" cy="297389"/>
          </a:xfr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D879-2A71-324E-B330-0B902F53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1998-8AE3-2341-AD08-1490DC116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C11B-C540-FC45-BD74-A13D30E6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98CE3-A003-854C-9C26-B9C78F4F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708E-76BA-254E-A189-C266A997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505" y="6505277"/>
            <a:ext cx="317395" cy="297389"/>
          </a:xfrm>
        </p:spPr>
        <p:txBody>
          <a:bodyPr/>
          <a:lstStyle/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9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58513"/>
            <a:ext cx="10406063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/>
          <p:nvPr/>
        </p:nvSpPr>
        <p:spPr>
          <a:xfrm>
            <a:off x="4412808" y="6394032"/>
            <a:ext cx="7633896" cy="39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1500">
                <a:solidFill>
                  <a:srgbClr val="003399"/>
                </a:solidFill>
              </a:defRPr>
            </a:lvl1pPr>
          </a:lstStyle>
          <a:p>
            <a:r>
              <a:rPr sz="1055"/>
              <a:t>The PriMa project has received funding from the European Union’s Horizon 2020 research and innovation programme under the Marie Skłodowska-Curie grant agreement No. 860315 </a:t>
            </a:r>
            <a:endParaRPr sz="844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5" name="Log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0460" y="6253057"/>
            <a:ext cx="1882518" cy="59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eu-logo_flag_yellow_low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15" y="6306635"/>
            <a:ext cx="970913" cy="48667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-39688" y="6155531"/>
            <a:ext cx="12271376" cy="1"/>
          </a:xfrm>
          <a:prstGeom prst="line">
            <a:avLst/>
          </a:prstGeom>
          <a:ln w="228600">
            <a:solidFill>
              <a:srgbClr val="003399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5917310" y="6505277"/>
            <a:ext cx="31739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fld id="{1FCA8017-1575-9242-BB8D-D46FCCD080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 dt="0"/>
  <p:txStyles>
    <p:title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prima-itn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en.wikipedia.org/wiki/File:Green_Arrow_Right.svg" TargetMode="External"/><Relationship Id="rId3" Type="http://schemas.openxmlformats.org/officeDocument/2006/relationships/hyperlink" Target="https://commons.wikimedia.org/wiki/File:Nice_And_Friendly_Cartoon_Businessman.svg" TargetMode="External"/><Relationship Id="rId7" Type="http://schemas.openxmlformats.org/officeDocument/2006/relationships/hyperlink" Target="https://commons.wikimedia.org/wiki/File:Oxygen15.04.1-computer-laptop.svg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hyperlink" Target="https://commons.wikimedia.org/wiki/Category:Red_symbols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9.svg"/><Relationship Id="rId5" Type="http://schemas.openxmlformats.org/officeDocument/2006/relationships/hyperlink" Target="https://en.wikipedia.org/wiki/File:Smartphone-.svg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://theconversation.com/when-the-camera-lies-our-surveillance-society-needs-a-dose-of-integrity-to-be-reliable-35933" TargetMode="External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5A01-AAE8-0444-8F65-8DB7E191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D9BD0-C4A9-C04A-9E94-A03CA6655F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2210183"/>
          </a:xfrm>
        </p:spPr>
        <p:txBody>
          <a:bodyPr>
            <a:normAutofit/>
          </a:bodyPr>
          <a:lstStyle/>
          <a:p>
            <a:r>
              <a:rPr lang="en-US" u="sng" dirty="0"/>
              <a:t>Pri</a:t>
            </a:r>
            <a:r>
              <a:rPr lang="en-US" dirty="0"/>
              <a:t>vacy </a:t>
            </a:r>
            <a:r>
              <a:rPr lang="en-US" u="sng" dirty="0"/>
              <a:t>Ma</a:t>
            </a:r>
            <a:r>
              <a:rPr lang="en-US" dirty="0"/>
              <a:t>tters</a:t>
            </a:r>
          </a:p>
          <a:p>
            <a:r>
              <a:rPr lang="en-US" dirty="0"/>
              <a:t>Raymond Veldhuis - Coordinator</a:t>
            </a:r>
          </a:p>
          <a:p>
            <a:r>
              <a:rPr lang="en-US" dirty="0"/>
              <a:t>H2020-MSCA-ITN-2019</a:t>
            </a:r>
          </a:p>
          <a:p>
            <a:r>
              <a:rPr lang="en-US" dirty="0"/>
              <a:t>ETN - 860315</a:t>
            </a:r>
            <a:r>
              <a:rPr lang="en-US" b="1" dirty="0"/>
              <a:t> </a:t>
            </a:r>
          </a:p>
          <a:p>
            <a:r>
              <a:rPr lang="en-US" dirty="0"/>
              <a:t>01-01-2020 – 31-12-2023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FB987-9EC4-1649-AF61-C623EC6122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694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00A7-76B7-5948-8EF7-668A4897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B22EA-9729-084E-975B-0896A367C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FA5E1-D16E-B14C-889F-27B0616F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1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FD1D18-9654-D34B-A6E9-0D0D813416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1CD81D-A70D-1747-9553-A1FFC2DA7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77302"/>
              </p:ext>
            </p:extLst>
          </p:nvPr>
        </p:nvGraphicFramePr>
        <p:xfrm>
          <a:off x="1533042" y="272592"/>
          <a:ext cx="9125916" cy="6313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004">
                  <a:extLst>
                    <a:ext uri="{9D8B030D-6E8A-4147-A177-3AD203B41FA5}">
                      <a16:colId xmlns:a16="http://schemas.microsoft.com/office/drawing/2014/main" val="3202932700"/>
                    </a:ext>
                  </a:extLst>
                </a:gridCol>
                <a:gridCol w="1596022">
                  <a:extLst>
                    <a:ext uri="{9D8B030D-6E8A-4147-A177-3AD203B41FA5}">
                      <a16:colId xmlns:a16="http://schemas.microsoft.com/office/drawing/2014/main" val="1176949641"/>
                    </a:ext>
                  </a:extLst>
                </a:gridCol>
                <a:gridCol w="162599">
                  <a:extLst>
                    <a:ext uri="{9D8B030D-6E8A-4147-A177-3AD203B41FA5}">
                      <a16:colId xmlns:a16="http://schemas.microsoft.com/office/drawing/2014/main" val="1634522697"/>
                    </a:ext>
                  </a:extLst>
                </a:gridCol>
                <a:gridCol w="1979975">
                  <a:extLst>
                    <a:ext uri="{9D8B030D-6E8A-4147-A177-3AD203B41FA5}">
                      <a16:colId xmlns:a16="http://schemas.microsoft.com/office/drawing/2014/main" val="1731039059"/>
                    </a:ext>
                  </a:extLst>
                </a:gridCol>
                <a:gridCol w="1504742">
                  <a:extLst>
                    <a:ext uri="{9D8B030D-6E8A-4147-A177-3AD203B41FA5}">
                      <a16:colId xmlns:a16="http://schemas.microsoft.com/office/drawing/2014/main" val="2167533792"/>
                    </a:ext>
                  </a:extLst>
                </a:gridCol>
                <a:gridCol w="162599">
                  <a:extLst>
                    <a:ext uri="{9D8B030D-6E8A-4147-A177-3AD203B41FA5}">
                      <a16:colId xmlns:a16="http://schemas.microsoft.com/office/drawing/2014/main" val="637539810"/>
                    </a:ext>
                  </a:extLst>
                </a:gridCol>
                <a:gridCol w="1979975">
                  <a:extLst>
                    <a:ext uri="{9D8B030D-6E8A-4147-A177-3AD203B41FA5}">
                      <a16:colId xmlns:a16="http://schemas.microsoft.com/office/drawing/2014/main" val="2233747149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 30.11.2020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21108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08:30 – 09:00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Arrival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72809"/>
                  </a:ext>
                </a:extLst>
              </a:tr>
              <a:tr h="51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09:00 – 09:15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-  Raymond Veldhuis (coordinator) 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Meeting start - Goals of the meeting – Agenda 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31588"/>
                  </a:ext>
                </a:extLst>
              </a:tr>
              <a:tr h="37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09:15 – 09:45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Raymond Veldhuis and Richard Guest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11892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09:45 – 10:45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Training – Part 1/3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State-of-the-art in biometrics and machine learning – Raymond Veldhuis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606054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10:45 – 11:15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Grab your coffee/tea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89863"/>
                  </a:ext>
                </a:extLst>
              </a:tr>
              <a:tr h="374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11:15 – 12:15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of ESRs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876882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11:15 -11:30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1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11:30 – 11:45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ESR2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extLst>
                  <a:ext uri="{0D108BD9-81ED-4DB2-BD59-A6C34878D82A}">
                    <a16:rowId xmlns:a16="http://schemas.microsoft.com/office/drawing/2014/main" val="2358006596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11:45 – 12:00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3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12:00 – 12:15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6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extLst>
                  <a:ext uri="{0D108BD9-81ED-4DB2-BD59-A6C34878D82A}">
                    <a16:rowId xmlns:a16="http://schemas.microsoft.com/office/drawing/2014/main" val="4226388776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12:15 -- 13:15 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Virtual Café Lunch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662852"/>
                  </a:ext>
                </a:extLst>
              </a:tr>
              <a:tr h="316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13:15 – 14:15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of ESRs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29463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13:15 – 13:30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4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13:30 – 13:45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8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37331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13:45 – 14:00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5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14:00 – 14:15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13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32556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14:20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pause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20075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14:45 – 16:45 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 activity – Virtual Escape Room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Fun activities – Virtual Escape Room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215" marR="36215" marT="0" marB="0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799293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17:00 – 17:15</a:t>
                      </a: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L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Gather in main Teams room</a:t>
                      </a: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920523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17:15 – 18:15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Virtual Meet your supervisor and co-supervisors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899968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18:15 – 19:00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Virtual Café for Dinner 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1555"/>
                  </a:ext>
                </a:extLst>
              </a:tr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19:00 – 20:30</a:t>
                      </a:r>
                    </a:p>
                  </a:txBody>
                  <a:tcPr marL="33533" marR="33533" marT="33533" marB="33533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 Quizz –  Winning team gets a prize</a:t>
                      </a:r>
                    </a:p>
                  </a:txBody>
                  <a:tcPr marL="33533" marR="33533" marT="33533" marB="33533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427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7382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061BB-E708-AC49-8326-3C3130F545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5933339" y="6505277"/>
            <a:ext cx="285336" cy="318036"/>
          </a:xfrm>
        </p:spPr>
        <p:txBody>
          <a:bodyPr/>
          <a:lstStyle/>
          <a:p>
            <a:fld id="{1FCA8017-1575-9242-BB8D-D46FCCD080D4}" type="slidenum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686B51-11D6-DA40-A0BF-A284848D4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57682"/>
              </p:ext>
            </p:extLst>
          </p:nvPr>
        </p:nvGraphicFramePr>
        <p:xfrm>
          <a:off x="1528948" y="170083"/>
          <a:ext cx="9134104" cy="6518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456">
                  <a:extLst>
                    <a:ext uri="{9D8B030D-6E8A-4147-A177-3AD203B41FA5}">
                      <a16:colId xmlns:a16="http://schemas.microsoft.com/office/drawing/2014/main" val="2956121892"/>
                    </a:ext>
                  </a:extLst>
                </a:gridCol>
                <a:gridCol w="1509299">
                  <a:extLst>
                    <a:ext uri="{9D8B030D-6E8A-4147-A177-3AD203B41FA5}">
                      <a16:colId xmlns:a16="http://schemas.microsoft.com/office/drawing/2014/main" val="1193777076"/>
                    </a:ext>
                  </a:extLst>
                </a:gridCol>
                <a:gridCol w="2234580">
                  <a:extLst>
                    <a:ext uri="{9D8B030D-6E8A-4147-A177-3AD203B41FA5}">
                      <a16:colId xmlns:a16="http://schemas.microsoft.com/office/drawing/2014/main" val="2100289835"/>
                    </a:ext>
                  </a:extLst>
                </a:gridCol>
                <a:gridCol w="1297499">
                  <a:extLst>
                    <a:ext uri="{9D8B030D-6E8A-4147-A177-3AD203B41FA5}">
                      <a16:colId xmlns:a16="http://schemas.microsoft.com/office/drawing/2014/main" val="1438570557"/>
                    </a:ext>
                  </a:extLst>
                </a:gridCol>
                <a:gridCol w="2447270">
                  <a:extLst>
                    <a:ext uri="{9D8B030D-6E8A-4147-A177-3AD203B41FA5}">
                      <a16:colId xmlns:a16="http://schemas.microsoft.com/office/drawing/2014/main" val="131619746"/>
                    </a:ext>
                  </a:extLst>
                </a:gridCol>
              </a:tblGrid>
              <a:tr h="20958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 01.12.2020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103710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08:30 – 09:00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Arrival (grab your coffee/tea)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07574"/>
                  </a:ext>
                </a:extLst>
              </a:tr>
              <a:tr h="31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09:00 – 10:45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Continue Introduction of ESRs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95777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9:00 – 9:15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7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9:15 – 9:30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12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extLst>
                  <a:ext uri="{0D108BD9-81ED-4DB2-BD59-A6C34878D82A}">
                    <a16:rowId xmlns:a16="http://schemas.microsoft.com/office/drawing/2014/main" val="1209600887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9:30 – 9:45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9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9:45 – 10:00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11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extLst>
                  <a:ext uri="{0D108BD9-81ED-4DB2-BD59-A6C34878D82A}">
                    <a16:rowId xmlns:a16="http://schemas.microsoft.com/office/drawing/2014/main" val="3285329183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10:00 – 10:15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10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10:15 – 10:30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 14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extLst>
                  <a:ext uri="{0D108BD9-81ED-4DB2-BD59-A6C34878D82A}">
                    <a16:rowId xmlns:a16="http://schemas.microsoft.com/office/drawing/2014/main" val="2352424064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10:30– 11:00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Grab your coffee/tea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28587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11:00 – 12:10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 Pitches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105277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11:00 – 11:10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GenKey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Solutions B.V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 – 11:20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Secunet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extLst>
                  <a:ext uri="{0D108BD9-81ED-4DB2-BD59-A6C34878D82A}">
                    <a16:rowId xmlns:a16="http://schemas.microsoft.com/office/drawing/2014/main" val="1155825773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11:20– 11:30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IGD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11:30 – 11:40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TNO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extLst>
                  <a:ext uri="{0D108BD9-81ED-4DB2-BD59-A6C34878D82A}">
                    <a16:rowId xmlns:a16="http://schemas.microsoft.com/office/drawing/2014/main" val="481584066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11:40 – 11:50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Triodos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Bank NV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11:50 – 12:00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Software Improvement Group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extLst>
                  <a:ext uri="{0D108BD9-81ED-4DB2-BD59-A6C34878D82A}">
                    <a16:rowId xmlns:a16="http://schemas.microsoft.com/office/drawing/2014/main" val="153728535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12:00 – 12:10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CallSign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L.T.D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94" marR="46594" marT="0" marB="0"/>
                </a:tc>
                <a:extLst>
                  <a:ext uri="{0D108BD9-81ED-4DB2-BD59-A6C34878D82A}">
                    <a16:rowId xmlns:a16="http://schemas.microsoft.com/office/drawing/2014/main" val="1227937814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12:10 – 13:15 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Virtual Café Lunch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171450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13:00 - 14:00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Training – Part 2/3 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Setting up of experiments including data collection and evaluating results – Luuk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Spreeuwers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17421"/>
                  </a:ext>
                </a:extLst>
              </a:tr>
              <a:tr h="42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14:00 – 14:30</a:t>
                      </a: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 marL="0" marR="0" lvl="0" indent="0" algn="ctr" defTabSz="41075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Training – Part 3/3 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Discussion with Raymond</a:t>
                      </a: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09409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14:30 – 15:30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Transferable Skills Training: a) How to organise ideas – Rob Heyman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782671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15:30 – 16:00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Grab your coffee/tea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944850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16:00 – 17:00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Transferable Skills Training: b) Research Integrity – Miles MacLeod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739937"/>
                  </a:ext>
                </a:extLst>
              </a:tr>
              <a:tr h="20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17:00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 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142" marR="43142" marT="43142" marB="43142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77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5164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88D81-036D-E449-A766-465FCBA791C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FDDF8B-8286-AE4D-B749-997CE919E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39932"/>
              </p:ext>
            </p:extLst>
          </p:nvPr>
        </p:nvGraphicFramePr>
        <p:xfrm>
          <a:off x="1514871" y="1810796"/>
          <a:ext cx="9162258" cy="286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527">
                  <a:extLst>
                    <a:ext uri="{9D8B030D-6E8A-4147-A177-3AD203B41FA5}">
                      <a16:colId xmlns:a16="http://schemas.microsoft.com/office/drawing/2014/main" val="1029725138"/>
                    </a:ext>
                  </a:extLst>
                </a:gridCol>
                <a:gridCol w="7511731">
                  <a:extLst>
                    <a:ext uri="{9D8B030D-6E8A-4147-A177-3AD203B41FA5}">
                      <a16:colId xmlns:a16="http://schemas.microsoft.com/office/drawing/2014/main" val="51387216"/>
                    </a:ext>
                  </a:extLst>
                </a:gridCol>
              </a:tblGrid>
              <a:tr h="2921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 02.12.2020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21635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08:30 – 09:00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Arrival (grab your coffee/tea)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6640189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09:00 – 10:00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Transferable Skills Training: c) Work Planning &amp; Time management – Cees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Harmsen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64964221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10:00 – 10:30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Grab your coffee/tea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9383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10:30 – 11:30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Transferable Skills Training: d) Open Access and Data Management – Petri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Willigen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1982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12:00 -13:00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Virtual Café Lunch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9311415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13:00 – 14:00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ESRs and Supervisors and co-supervisors continue to Meet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547812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14:00  </a:t>
                      </a:r>
                      <a:endParaRPr lang="en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 of Kick-Off</a:t>
                      </a:r>
                      <a:endParaRPr lang="en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51181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88243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E6D4-56F9-724D-9CA9-A7EE29C0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1583"/>
            <a:ext cx="10515600" cy="2852737"/>
          </a:xfrm>
        </p:spPr>
        <p:txBody>
          <a:bodyPr/>
          <a:lstStyle/>
          <a:p>
            <a:r>
              <a:rPr lang="en-NL" dirty="0"/>
              <a:t>More about PriMa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5F3D5-187A-964E-9E63-2BD324CC9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61308"/>
            <a:ext cx="10515600" cy="15001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chemeClr val="tx1"/>
                </a:solidFill>
              </a:rPr>
              <a:t>General – Raymond Veldhuis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chemeClr val="tx1"/>
                </a:solidFill>
              </a:rPr>
              <a:t>Training and Secondments – Richard Guest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1430C-461B-9140-9D03-CD8E61F4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A374-D080-FE4A-A061-8E8A98ED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Important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65149-639C-034E-88C4-BB94FC323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8" y="1600096"/>
            <a:ext cx="10406063" cy="4420196"/>
          </a:xfrm>
        </p:spPr>
        <p:txBody>
          <a:bodyPr>
            <a:normAutofit/>
          </a:bodyPr>
          <a:lstStyle/>
          <a:p>
            <a:pPr>
              <a:spcBef>
                <a:spcPts val="553"/>
              </a:spcBef>
            </a:pPr>
            <a:r>
              <a:rPr lang="en-GB" dirty="0"/>
              <a:t>Project Officer</a:t>
            </a:r>
          </a:p>
          <a:p>
            <a:pPr>
              <a:spcBef>
                <a:spcPts val="553"/>
              </a:spcBef>
            </a:pPr>
            <a:r>
              <a:rPr lang="en-GB" dirty="0">
                <a:hlinkClick r:id="rId2"/>
              </a:rPr>
              <a:t>https://www.prima-itn.eu</a:t>
            </a:r>
            <a:endParaRPr lang="en-GB" dirty="0"/>
          </a:p>
          <a:p>
            <a:pPr>
              <a:spcBef>
                <a:spcPts val="553"/>
              </a:spcBef>
            </a:pPr>
            <a:r>
              <a:rPr lang="en-GB" dirty="0"/>
              <a:t>Description of Action (on website)</a:t>
            </a:r>
          </a:p>
          <a:p>
            <a:pPr>
              <a:spcBef>
                <a:spcPts val="553"/>
              </a:spcBef>
            </a:pPr>
            <a:r>
              <a:rPr lang="en-GB" dirty="0"/>
              <a:t>Program manager – Bridgette Connell</a:t>
            </a:r>
          </a:p>
          <a:p>
            <a:pPr>
              <a:spcBef>
                <a:spcPts val="553"/>
              </a:spcBef>
            </a:pPr>
            <a:r>
              <a:rPr lang="en-GB" dirty="0"/>
              <a:t>Training</a:t>
            </a:r>
          </a:p>
          <a:p>
            <a:pPr lvl="1">
              <a:spcBef>
                <a:spcPts val="553"/>
              </a:spcBef>
            </a:pPr>
            <a:r>
              <a:rPr lang="en-GB" dirty="0"/>
              <a:t>Research Projects</a:t>
            </a:r>
          </a:p>
          <a:p>
            <a:pPr lvl="1">
              <a:spcBef>
                <a:spcPts val="553"/>
              </a:spcBef>
            </a:pPr>
            <a:r>
              <a:rPr lang="en-GB" dirty="0"/>
              <a:t>Training Events</a:t>
            </a:r>
          </a:p>
          <a:p>
            <a:pPr lvl="1">
              <a:spcBef>
                <a:spcPts val="553"/>
              </a:spcBef>
            </a:pPr>
            <a:r>
              <a:rPr lang="en-GB" dirty="0"/>
              <a:t>Secondments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AC09F-F2E9-F743-9AF7-7AB3583EBB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2360FD4-8D52-E54F-AD44-DD509490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723" y="1294515"/>
            <a:ext cx="4643139" cy="3270322"/>
          </a:xfrm>
          <a:prstGeom prst="rect">
            <a:avLst/>
          </a:prstGeom>
        </p:spPr>
      </p:pic>
      <p:pic>
        <p:nvPicPr>
          <p:cNvPr id="4098" name="Picture 2" descr="Bridgette CONNELL | Project Manager | PhD | University of Twente, Enschede  | UT | Strategic Business Development">
            <a:extLst>
              <a:ext uri="{FF2B5EF4-FFF2-40B4-BE49-F238E27FC236}">
                <a16:creationId xmlns:a16="http://schemas.microsoft.com/office/drawing/2014/main" id="{B6C924A8-DFE7-7640-9ECE-ADD182FE6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57" y="3844105"/>
            <a:ext cx="1229139" cy="12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7E37EE7-CDD0-7C4E-B73F-9D1C30741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957" y="1424116"/>
            <a:ext cx="1142966" cy="113243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FEBFA8-4C8E-8148-A923-F6A22AB9893E}"/>
              </a:ext>
            </a:extLst>
          </p:cNvPr>
          <p:cNvCxnSpPr>
            <a:endCxn id="7" idx="1"/>
          </p:cNvCxnSpPr>
          <p:nvPr/>
        </p:nvCxnSpPr>
        <p:spPr>
          <a:xfrm flipV="1">
            <a:off x="3479470" y="1990332"/>
            <a:ext cx="1616487" cy="20660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2C48BB-B2F4-9E48-91D1-59E0B4B76FDE}"/>
              </a:ext>
            </a:extLst>
          </p:cNvPr>
          <p:cNvCxnSpPr>
            <a:cxnSpLocks/>
          </p:cNvCxnSpPr>
          <p:nvPr/>
        </p:nvCxnSpPr>
        <p:spPr>
          <a:xfrm>
            <a:off x="3948900" y="3588013"/>
            <a:ext cx="1147056" cy="97682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773FCF-017B-114F-9C08-511063A4E87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749126" y="2661127"/>
            <a:ext cx="2253597" cy="26854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922944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6B03-31D1-DC48-8F43-641E2A17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Management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24F5B-0758-AE44-A7CE-394A757C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AFFEB-6074-E044-8202-066E811D5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8330" y="2275202"/>
            <a:ext cx="9675340" cy="3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9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9284C-674A-AE44-8C35-A69755D8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79" y="1576388"/>
            <a:ext cx="7625227" cy="437582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17CA1C-41D5-024C-BFCD-5AE74869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196221"/>
          </a:xfrm>
        </p:spPr>
        <p:txBody>
          <a:bodyPr>
            <a:noAutofit/>
          </a:bodyPr>
          <a:lstStyle/>
          <a:p>
            <a:r>
              <a:rPr lang="en-GB" sz="4000" dirty="0"/>
              <a:t>3	Technical WPs</a:t>
            </a:r>
            <a:br>
              <a:rPr lang="en-GB" sz="4000" dirty="0"/>
            </a:br>
            <a:r>
              <a:rPr lang="en-GB" sz="4000" dirty="0"/>
              <a:t>14	ESR projects, organised in pairs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FF8CC-D5EF-B141-BF98-BD96051E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5C6F3-7F87-904B-94DE-4D35D565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735" y="15859"/>
            <a:ext cx="7523037" cy="60109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44E82-F347-EA49-BAAB-D55923874273}"/>
              </a:ext>
            </a:extLst>
          </p:cNvPr>
          <p:cNvSpPr txBox="1"/>
          <p:nvPr/>
        </p:nvSpPr>
        <p:spPr>
          <a:xfrm>
            <a:off x="355455" y="703624"/>
            <a:ext cx="3929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Beneficiaries (7)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Partner </a:t>
            </a:r>
            <a:r>
              <a:rPr lang="en-US" sz="2400" dirty="0" err="1"/>
              <a:t>Organisations</a:t>
            </a:r>
            <a:r>
              <a:rPr lang="en-US" sz="2400" dirty="0"/>
              <a:t> (7)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Paired projects (7 x 2)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2 Secondments/ESR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B095F-C660-2A47-BF72-5682A13D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9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BD70-C2EB-CA4E-A22A-AFCFE29F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Training and Secondments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4BD6A-9D60-D141-A85B-B01A127A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Richard Guest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EA491-1EE9-4441-A8C1-0C76FFF1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BB34D3C-00F6-0C49-9FBF-C52D19125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11226" y="3311848"/>
            <a:ext cx="1129804" cy="2451100"/>
          </a:xfrm>
          <a:prstGeom prst="rect">
            <a:avLst/>
          </a:prstGeom>
        </p:spPr>
      </p:pic>
      <p:pic>
        <p:nvPicPr>
          <p:cNvPr id="8" name="Picture 7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C92A0ED6-B794-4A44-AE99-06CFE5876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40959" y="4426269"/>
            <a:ext cx="605663" cy="693735"/>
          </a:xfrm>
          <a:prstGeom prst="rect">
            <a:avLst/>
          </a:prstGeom>
        </p:spPr>
      </p:pic>
      <p:pic>
        <p:nvPicPr>
          <p:cNvPr id="11" name="Picture 10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B4FF7CC6-CF71-8940-A4C3-966FEE1FE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94184" y="3416621"/>
            <a:ext cx="904875" cy="904875"/>
          </a:xfrm>
          <a:prstGeom prst="rect">
            <a:avLst/>
          </a:prstGeom>
        </p:spPr>
      </p:pic>
      <p:pic>
        <p:nvPicPr>
          <p:cNvPr id="14" name="Picture 13" descr="A picture containing sitting, table, car, small&#10;&#10;Description automatically generated">
            <a:extLst>
              <a:ext uri="{FF2B5EF4-FFF2-40B4-BE49-F238E27FC236}">
                <a16:creationId xmlns:a16="http://schemas.microsoft.com/office/drawing/2014/main" id="{D091945E-7431-DF40-86EA-0350EFB599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146286" y="2741543"/>
            <a:ext cx="547898" cy="385762"/>
          </a:xfrm>
          <a:prstGeom prst="rect">
            <a:avLst/>
          </a:prstGeom>
        </p:spPr>
      </p:pic>
      <p:pic>
        <p:nvPicPr>
          <p:cNvPr id="17" name="Graphic 16" descr="Cloud">
            <a:extLst>
              <a:ext uri="{FF2B5EF4-FFF2-40B4-BE49-F238E27FC236}">
                <a16:creationId xmlns:a16="http://schemas.microsoft.com/office/drawing/2014/main" id="{8D08397B-7934-C545-8800-0DCE96F06B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3283" y="0"/>
            <a:ext cx="3870325" cy="38703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A44DCBD-EBBD-F643-8B63-494595D47F8D}"/>
              </a:ext>
            </a:extLst>
          </p:cNvPr>
          <p:cNvGrpSpPr/>
          <p:nvPr/>
        </p:nvGrpSpPr>
        <p:grpSpPr>
          <a:xfrm>
            <a:off x="3102860" y="830192"/>
            <a:ext cx="6254371" cy="4823970"/>
            <a:chOff x="3102860" y="590162"/>
            <a:chExt cx="6254371" cy="4823970"/>
          </a:xfrm>
        </p:grpSpPr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9321D66-F69A-154E-B9A8-0C335723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 rot="20308486">
              <a:off x="3102860" y="590162"/>
              <a:ext cx="4594225" cy="459422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7DE5CF-E6E2-2849-9B2B-5EC49DD08DDD}"/>
                </a:ext>
              </a:extLst>
            </p:cNvPr>
            <p:cNvSpPr/>
            <p:nvPr/>
          </p:nvSpPr>
          <p:spPr>
            <a:xfrm>
              <a:off x="3261231" y="1874702"/>
              <a:ext cx="6096000" cy="35394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GB" sz="3200" dirty="0">
                  <a:latin typeface="Calibri" panose="020F0502020204030204" pitchFamily="34" charset="0"/>
                </a:rPr>
                <a:t>emotional state, </a:t>
              </a:r>
            </a:p>
            <a:p>
              <a:pPr algn="l"/>
              <a:r>
                <a:rPr lang="en-GB" sz="3200" dirty="0">
                  <a:latin typeface="Calibri" panose="020F0502020204030204" pitchFamily="34" charset="0"/>
                </a:rPr>
                <a:t>     sexual preference,</a:t>
              </a:r>
            </a:p>
            <a:p>
              <a:pPr algn="l"/>
              <a:r>
                <a:rPr lang="en-GB" sz="3200" dirty="0">
                  <a:latin typeface="Calibri" panose="020F0502020204030204" pitchFamily="34" charset="0"/>
                </a:rPr>
                <a:t>          gender, age,</a:t>
              </a:r>
            </a:p>
            <a:p>
              <a:pPr algn="l"/>
              <a:r>
                <a:rPr lang="en-GB" sz="3200" dirty="0">
                  <a:latin typeface="Calibri" panose="020F0502020204030204" pitchFamily="34" charset="0"/>
                </a:rPr>
                <a:t>          ethnicity,</a:t>
              </a:r>
            </a:p>
            <a:p>
              <a:pPr algn="l"/>
              <a:r>
                <a:rPr lang="en-GB" sz="3200" dirty="0">
                  <a:latin typeface="Calibri" panose="020F0502020204030204" pitchFamily="34" charset="0"/>
                </a:rPr>
                <a:t>          health, </a:t>
              </a:r>
            </a:p>
            <a:p>
              <a:pPr algn="l"/>
              <a:r>
                <a:rPr lang="en-GB" sz="3200" dirty="0">
                  <a:latin typeface="Calibri" panose="020F0502020204030204" pitchFamily="34" charset="0"/>
                </a:rPr>
                <a:t>          job,</a:t>
              </a:r>
            </a:p>
            <a:p>
              <a:pPr algn="l"/>
              <a:r>
                <a:rPr lang="en-GB" sz="3200" dirty="0">
                  <a:latin typeface="Calibri" panose="020F0502020204030204" pitchFamily="34" charset="0"/>
                </a:rPr>
                <a:t>         …</a:t>
              </a:r>
              <a:endParaRPr lang="en-GB" sz="3200" dirty="0"/>
            </a:p>
          </p:txBody>
        </p:sp>
      </p:grpSp>
      <p:sp>
        <p:nvSpPr>
          <p:cNvPr id="25" name="Notched Right Arrow 24">
            <a:extLst>
              <a:ext uri="{FF2B5EF4-FFF2-40B4-BE49-F238E27FC236}">
                <a16:creationId xmlns:a16="http://schemas.microsoft.com/office/drawing/2014/main" id="{47263366-2418-0E4C-B6F7-65743D74BDEA}"/>
              </a:ext>
            </a:extLst>
          </p:cNvPr>
          <p:cNvSpPr/>
          <p:nvPr/>
        </p:nvSpPr>
        <p:spPr>
          <a:xfrm rot="2877640">
            <a:off x="7591194" y="2592954"/>
            <a:ext cx="2903025" cy="1271588"/>
          </a:xfrm>
          <a:prstGeom prst="notchedRightArrow">
            <a:avLst/>
          </a:prstGeom>
          <a:blipFill rotWithShape="1">
            <a:blip r:embed="rId1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30D65-8DAB-404B-90F0-06120F6B34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020226" y="4303187"/>
            <a:ext cx="1459761" cy="145976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24776A-FF5D-BB49-83F1-7B6841E5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30" y="175379"/>
            <a:ext cx="9835992" cy="904875"/>
          </a:xfrm>
        </p:spPr>
        <p:txBody>
          <a:bodyPr>
            <a:normAutofit fontScale="90000"/>
          </a:bodyPr>
          <a:lstStyle/>
          <a:p>
            <a:r>
              <a:rPr lang="en-NL" dirty="0"/>
              <a:t>Why?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6B6AC-0167-AD45-B292-CC788AAB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EA1F-C37A-C645-8AAB-1429EE92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–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68DE-18E4-6B48-96B3-DF0710530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i="1" dirty="0"/>
              <a:t>To train 14 creative, entrepreneurial, and innovative researchers as privacy protection experts.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GB" i="1" dirty="0"/>
              <a:t>To contribute to a full understanding of the multidisciplinary nature of privacy protection in a digitalised society.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To contribute to the development of solutions that address this important societal challenge.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664F2-92C8-864E-8214-A8E43438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CEC6-D54C-0D4A-86F8-55D81949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55308"/>
            <a:ext cx="10515600" cy="2852737"/>
          </a:xfrm>
        </p:spPr>
        <p:txBody>
          <a:bodyPr/>
          <a:lstStyle/>
          <a:p>
            <a:r>
              <a:rPr lang="en-NL" dirty="0"/>
              <a:t>How?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D196E-A9E6-254F-8EC6-3E41EF1F5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3503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</a:t>
            </a:r>
            <a:r>
              <a:rPr lang="en-NL" sz="3200" dirty="0">
                <a:solidFill>
                  <a:schemeClr val="tx1"/>
                </a:solidFill>
              </a:rPr>
              <a:t>ith 3.8M€ from the EU and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BC04B-439C-184B-BE31-883601DC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CFFBD-821D-7D47-82B1-6E002D94A1B3}"/>
              </a:ext>
            </a:extLst>
          </p:cNvPr>
          <p:cNvSpPr txBox="1"/>
          <p:nvPr/>
        </p:nvSpPr>
        <p:spPr>
          <a:xfrm>
            <a:off x="870210" y="1809114"/>
            <a:ext cx="10608673" cy="3611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University of Twente (UTW)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sz="3200" dirty="0"/>
              <a:t>University of Kent (UNIKENT)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200" dirty="0" err="1"/>
              <a:t>Norges</a:t>
            </a:r>
            <a:r>
              <a:rPr lang="en-GB" sz="3200" dirty="0"/>
              <a:t> </a:t>
            </a:r>
            <a:r>
              <a:rPr lang="en-GB" sz="3200" dirty="0" err="1"/>
              <a:t>teknisk-naturvitenskapelige</a:t>
            </a:r>
            <a:r>
              <a:rPr lang="en-GB" sz="3200" dirty="0"/>
              <a:t> </a:t>
            </a:r>
            <a:r>
              <a:rPr lang="en-GB" sz="3200" dirty="0" err="1"/>
              <a:t>universitet</a:t>
            </a:r>
            <a:r>
              <a:rPr lang="en-GB" sz="3200" dirty="0"/>
              <a:t> (NTNU)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200" dirty="0" err="1"/>
              <a:t>Norsk</a:t>
            </a:r>
            <a:r>
              <a:rPr lang="en-GB" sz="3200" dirty="0"/>
              <a:t> </a:t>
            </a:r>
            <a:r>
              <a:rPr lang="en-GB" sz="3200" dirty="0" err="1"/>
              <a:t>Regnesentral</a:t>
            </a:r>
            <a:r>
              <a:rPr lang="en-GB" sz="3200" dirty="0"/>
              <a:t> (NR)</a:t>
            </a:r>
            <a:endParaRPr lang="en-NL" sz="3200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Univerity of Würzburg (UNIWUE)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sz="3200" dirty="0"/>
              <a:t>KU Leuven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200" dirty="0"/>
              <a:t>Universidad </a:t>
            </a:r>
            <a:r>
              <a:rPr lang="en-GB" sz="3200" dirty="0" err="1"/>
              <a:t>Autonoma</a:t>
            </a:r>
            <a:r>
              <a:rPr lang="en-GB" sz="3200" dirty="0"/>
              <a:t> de Madrid (UAM)</a:t>
            </a:r>
            <a:endParaRPr kumimoji="0" lang="en-NL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59C845-4AD6-5D4A-801E-BC05EE86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7 Beneficiaries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934-4A60-5D41-B935-436983B50E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120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C1DF-76F1-F346-BC84-7A3E9B81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7 Partner Organisations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5AC2C-EFFC-D842-B773-37E4197E8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800" dirty="0" err="1"/>
              <a:t>GenKey</a:t>
            </a:r>
            <a:r>
              <a:rPr lang="en-GB" sz="2800" dirty="0"/>
              <a:t> Solutions B.V. </a:t>
            </a:r>
          </a:p>
          <a:p>
            <a:pPr>
              <a:spcBef>
                <a:spcPts val="0"/>
              </a:spcBef>
            </a:pPr>
            <a:r>
              <a:rPr lang="en-GB" sz="2800" dirty="0" err="1"/>
              <a:t>Secunet</a:t>
            </a:r>
            <a:r>
              <a:rPr lang="en-GB" sz="2800" dirty="0"/>
              <a:t> Security Networks AG 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Fraunhofer IGD 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TNO </a:t>
            </a:r>
          </a:p>
          <a:p>
            <a:pPr>
              <a:spcBef>
                <a:spcPts val="0"/>
              </a:spcBef>
            </a:pPr>
            <a:r>
              <a:rPr lang="en-GB" sz="2800" dirty="0" err="1"/>
              <a:t>Triodos</a:t>
            </a:r>
            <a:r>
              <a:rPr lang="en-GB" sz="2800" dirty="0"/>
              <a:t> Bank NV 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Software Improvement Group B.V 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Callsign Inc. </a:t>
            </a:r>
          </a:p>
          <a:p>
            <a:endParaRPr lang="en-GB" dirty="0"/>
          </a:p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52703-43DC-6C44-8FF8-01261BB0AA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921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226154-FDEC-2A47-A0CC-7DB4D0EA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7</a:t>
            </a:fld>
            <a:endParaRPr lang="en-US"/>
          </a:p>
        </p:txBody>
      </p:sp>
      <p:pic>
        <p:nvPicPr>
          <p:cNvPr id="3" name="Shape 266">
            <a:extLst>
              <a:ext uri="{FF2B5EF4-FFF2-40B4-BE49-F238E27FC236}">
                <a16:creationId xmlns:a16="http://schemas.microsoft.com/office/drawing/2014/main" id="{93BCF2A1-B6E5-D74E-92FB-CEF44CD16CAE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1582667" y="911428"/>
            <a:ext cx="1655171" cy="794476"/>
          </a:xfrm>
          <a:prstGeom prst="rect">
            <a:avLst/>
          </a:prstGeom>
          <a:noFill/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92D9C0E-BF25-2945-93DA-CD30494B0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913" y="840059"/>
            <a:ext cx="1731691" cy="1731691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5F7854F1-D941-1243-A283-E3C6E9789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522" y="3268012"/>
            <a:ext cx="1893074" cy="51069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B39B33-4AA7-A44E-B270-6401CF2AF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600" y="4372258"/>
            <a:ext cx="1731691" cy="7100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BD1CB88-3A7C-DE47-8A86-49D6DB8B1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289" y="869773"/>
            <a:ext cx="2554267" cy="1090885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93EF0FC-3C80-AC4D-B6C0-46E3B0A12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410" y="793578"/>
            <a:ext cx="2096468" cy="1677174"/>
          </a:xfrm>
          <a:prstGeom prst="rect">
            <a:avLst/>
          </a:prstGeom>
        </p:spPr>
      </p:pic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06520465-7CE9-4847-B3C2-EFF6CB84A5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435" y="2353392"/>
            <a:ext cx="2582312" cy="43671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7A9D70C-DEA2-AB40-8C3D-1678CBD70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6421" y="3687980"/>
            <a:ext cx="1731691" cy="112936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16A97-B5DE-FD46-8805-1828872ACA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7772" y="2029010"/>
            <a:ext cx="2019300" cy="10033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769157B-9FFC-4746-A2B7-F4B42BF874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7281" y="3040754"/>
            <a:ext cx="2490439" cy="7110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6308ADA-7646-6846-B2CF-654F255A0E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5660" y="3314335"/>
            <a:ext cx="1918784" cy="191878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1500BC-65BF-7F42-9E3E-4AEFD43D17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410" y="4283153"/>
            <a:ext cx="2554267" cy="358793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C295657-4E5D-F54F-A83B-1C09C6915A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2703" y="3040754"/>
            <a:ext cx="2170618" cy="985461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9972273-C068-B04F-B33D-B1190BE7D4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98261" y="2267130"/>
            <a:ext cx="2046422" cy="6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935A-110A-1640-86E6-F12EFF5B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NL" dirty="0"/>
              <a:t>nd, of course,  with 14 briljant ESRs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E0A36-5EC8-CA42-A31A-88B4016B0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5B54-A429-3148-B756-70B74D1C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8017-1575-9242-BB8D-D46FCCD08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3E3CEE7-52B3-401B-833E-B768623E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</p:spPr>
        <p:txBody>
          <a:bodyPr/>
          <a:lstStyle/>
          <a:p>
            <a:r>
              <a:rPr lang="en-US" dirty="0"/>
              <a:t>Purpose of this Kickoff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EE97FD7-8E40-4525-A7A9-C554D7C91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969" y="1858513"/>
            <a:ext cx="10406063" cy="4420196"/>
          </a:xfrm>
        </p:spPr>
        <p:txBody>
          <a:bodyPr/>
          <a:lstStyle/>
          <a:p>
            <a:r>
              <a:rPr lang="en-US" dirty="0"/>
              <a:t>To get to know each other</a:t>
            </a:r>
          </a:p>
          <a:p>
            <a:r>
              <a:rPr lang="en-US" dirty="0"/>
              <a:t>To learn about the project</a:t>
            </a:r>
          </a:p>
          <a:p>
            <a:r>
              <a:rPr lang="en-US" dirty="0"/>
              <a:t>To start the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852B5-F795-C643-8156-CA24F70C6C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18400" y="6505277"/>
            <a:ext cx="317395" cy="297389"/>
          </a:xfrm>
        </p:spPr>
        <p:txBody>
          <a:bodyPr wrap="none">
            <a:normAutofit/>
          </a:bodyPr>
          <a:lstStyle/>
          <a:p>
            <a:pPr>
              <a:spcAft>
                <a:spcPts val="600"/>
              </a:spcAft>
            </a:pPr>
            <a:fld id="{1FCA8017-1575-9242-BB8D-D46FCCD080D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262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Macintosh PowerPoint</Application>
  <PresentationFormat>Breitbild</PresentationFormat>
  <Paragraphs>211</Paragraphs>
  <Slides>19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Helvetica Light</vt:lpstr>
      <vt:lpstr>Times</vt:lpstr>
      <vt:lpstr>White</vt:lpstr>
      <vt:lpstr>PriMa</vt:lpstr>
      <vt:lpstr>Why?</vt:lpstr>
      <vt:lpstr>What – Objectives</vt:lpstr>
      <vt:lpstr>How?</vt:lpstr>
      <vt:lpstr>7 Beneficiaries</vt:lpstr>
      <vt:lpstr>7 Partner Organisations</vt:lpstr>
      <vt:lpstr>PowerPoint-Präsentation</vt:lpstr>
      <vt:lpstr>And, of course,  with 14 briljant ESRs</vt:lpstr>
      <vt:lpstr>Purpose of this Kickoff</vt:lpstr>
      <vt:lpstr>Agenda</vt:lpstr>
      <vt:lpstr>PowerPoint-Präsentation</vt:lpstr>
      <vt:lpstr>PowerPoint-Präsentation</vt:lpstr>
      <vt:lpstr>PowerPoint-Präsentation</vt:lpstr>
      <vt:lpstr>More about PriMa</vt:lpstr>
      <vt:lpstr>Important information</vt:lpstr>
      <vt:lpstr>Management Structure</vt:lpstr>
      <vt:lpstr>3 Technical WPs 14 ESR projects, organised in pairs </vt:lpstr>
      <vt:lpstr>PowerPoint-Präsentation</vt:lpstr>
      <vt:lpstr>Training and Secondments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</dc:title>
  <dc:creator>Veldhuis, R.N.J. (EEMCS)</dc:creator>
  <cp:lastModifiedBy>Lilli Bu</cp:lastModifiedBy>
  <cp:revision>15</cp:revision>
  <dcterms:created xsi:type="dcterms:W3CDTF">2020-11-25T12:21:22Z</dcterms:created>
  <dcterms:modified xsi:type="dcterms:W3CDTF">2020-12-08T18:26:02Z</dcterms:modified>
</cp:coreProperties>
</file>