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12"/>
    <p:restoredTop sz="94617"/>
  </p:normalViewPr>
  <p:slideViewPr>
    <p:cSldViewPr snapToGrid="0" snapToObjects="1">
      <p:cViewPr varScale="1">
        <p:scale>
          <a:sx n="88" d="100"/>
          <a:sy n="88" d="100"/>
        </p:scale>
        <p:origin x="11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4AE53-6C83-A548-A8A1-E836C00A27F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2394315-BF67-3A42-BCF0-B2A20ADAF5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A466695-F74C-134B-BCA3-CED3D2994A82}"/>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5" name="Footer Placeholder 4">
            <a:extLst>
              <a:ext uri="{FF2B5EF4-FFF2-40B4-BE49-F238E27FC236}">
                <a16:creationId xmlns:a16="http://schemas.microsoft.com/office/drawing/2014/main" id="{40E3A5B5-BC83-9242-B3C5-A98B6AF58E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5EFDFE-3C07-4249-9CCA-E7854EE1DF04}"/>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4133731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C666-EC93-8E45-9449-1B818AC570E3}"/>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C560CDF-9FD4-804F-BE44-CB4BD954415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9634D5D-24EC-CA4C-B628-31F6F6EF9496}"/>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5" name="Footer Placeholder 4">
            <a:extLst>
              <a:ext uri="{FF2B5EF4-FFF2-40B4-BE49-F238E27FC236}">
                <a16:creationId xmlns:a16="http://schemas.microsoft.com/office/drawing/2014/main" id="{72160AC0-C161-944E-8FB4-E3CD01C54C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6F9523-060E-F443-9910-85FA87D2D7A2}"/>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427492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52D98B-9540-D746-A34E-AD8ADB3CFE2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90ADEF2-D957-C048-92D5-2536E1B4961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CCC2808-CA9B-9B48-BFDF-888CD3DA3400}"/>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5" name="Footer Placeholder 4">
            <a:extLst>
              <a:ext uri="{FF2B5EF4-FFF2-40B4-BE49-F238E27FC236}">
                <a16:creationId xmlns:a16="http://schemas.microsoft.com/office/drawing/2014/main" id="{55F89195-7D76-9341-B188-C4C8E4BAB8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F99C7A-F7E7-B24D-8F41-EC6A18BCC1E5}"/>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173560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334B8-1CEF-B244-A349-18189A93882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394A14F-36DE-3345-80F4-048A351A43B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87CD733-99D7-2E42-9BE4-27D194C0C872}"/>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5" name="Footer Placeholder 4">
            <a:extLst>
              <a:ext uri="{FF2B5EF4-FFF2-40B4-BE49-F238E27FC236}">
                <a16:creationId xmlns:a16="http://schemas.microsoft.com/office/drawing/2014/main" id="{6483E9FF-F932-1E49-9697-C7870CAAF1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43AEE-EBF1-DC49-89BA-1C255CA7F3B2}"/>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241210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F38A-EEA6-C948-ABC9-9EC1210E37B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C4B5927-5CFB-4047-B72A-E31AB8E0DF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E98F03D-F39F-DA44-9324-A9BB73700B1B}"/>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5" name="Footer Placeholder 4">
            <a:extLst>
              <a:ext uri="{FF2B5EF4-FFF2-40B4-BE49-F238E27FC236}">
                <a16:creationId xmlns:a16="http://schemas.microsoft.com/office/drawing/2014/main" id="{C9A8C53D-7580-6C4E-97C1-B1B0C64416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BD955F-2198-744F-8FE9-3FA348BFB2A5}"/>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27920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B12FB-02AB-2D40-8BDD-1C8EA984D03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563EC8C-3C21-E845-94BA-FE5FF238E4E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8C6CF3E-D8B8-7D4A-9C2B-FE494A46EBA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AC74919-83B9-3748-9F3B-8D5ED4ECB11E}"/>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6" name="Footer Placeholder 5">
            <a:extLst>
              <a:ext uri="{FF2B5EF4-FFF2-40B4-BE49-F238E27FC236}">
                <a16:creationId xmlns:a16="http://schemas.microsoft.com/office/drawing/2014/main" id="{41089D4B-6F6C-3841-AC44-A7EE4E0493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38AC98-22BA-2A40-86AB-EF54BFD40462}"/>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393205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EA5C-9F14-7443-B1A6-17406117AD4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E1D3B94-EE17-054D-90E7-19967A16AD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1850848-ED95-AF4D-9656-79A12209FEE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36F4D41-4341-6C49-B0A7-5D6C9097FB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FA39E1B-C7D7-DB40-AAD8-678C64B769A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1C5A99F-8B23-6F47-BC71-9477D34A3D18}"/>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8" name="Footer Placeholder 7">
            <a:extLst>
              <a:ext uri="{FF2B5EF4-FFF2-40B4-BE49-F238E27FC236}">
                <a16:creationId xmlns:a16="http://schemas.microsoft.com/office/drawing/2014/main" id="{85060B54-ED70-9F47-93F7-9CDCED7BD0C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7B0F4F-5434-CB48-9750-E309081D20EC}"/>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97232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05108-CA72-4B42-9644-C479283940E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1FDB9B6-407D-4349-ABAB-0D688201448C}"/>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4" name="Footer Placeholder 3">
            <a:extLst>
              <a:ext uri="{FF2B5EF4-FFF2-40B4-BE49-F238E27FC236}">
                <a16:creationId xmlns:a16="http://schemas.microsoft.com/office/drawing/2014/main" id="{C4CF09F8-9387-8F4D-9222-5D6453EEC77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458940-880F-6649-BE07-3CEFC0BBC78F}"/>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1956425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14E377-AE78-B548-B709-B0387F596E22}"/>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3" name="Footer Placeholder 2">
            <a:extLst>
              <a:ext uri="{FF2B5EF4-FFF2-40B4-BE49-F238E27FC236}">
                <a16:creationId xmlns:a16="http://schemas.microsoft.com/office/drawing/2014/main" id="{BC4B27B6-1F69-AA48-9110-35C484D9FD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2284072-B64A-A84E-87ED-22E113934D8B}"/>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303402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15A8-E515-6E4E-9C3B-5607A92EA2B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A73230A-160C-C94E-A3C0-4E35682F2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A1FB435-7FFD-334F-8FF1-6FB5307746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3BDCE55-B4B5-554C-9E8C-78B56C489CC5}"/>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6" name="Footer Placeholder 5">
            <a:extLst>
              <a:ext uri="{FF2B5EF4-FFF2-40B4-BE49-F238E27FC236}">
                <a16:creationId xmlns:a16="http://schemas.microsoft.com/office/drawing/2014/main" id="{5B318BD0-0CF6-6D42-8124-B70A13BB83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FB4851-3B01-364A-A259-8B79C3EFC471}"/>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157201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B9E2E-2C35-B246-9944-F3876F50433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48CADEA-CF1A-D84B-A39E-037BB7A5DC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0CD2A49-1A32-934C-A6AC-BE1FC1D58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EE152E8-F6A4-D242-8003-73DB46E77E83}"/>
              </a:ext>
            </a:extLst>
          </p:cNvPr>
          <p:cNvSpPr>
            <a:spLocks noGrp="1"/>
          </p:cNvSpPr>
          <p:nvPr>
            <p:ph type="dt" sz="half" idx="10"/>
          </p:nvPr>
        </p:nvSpPr>
        <p:spPr/>
        <p:txBody>
          <a:bodyPr/>
          <a:lstStyle/>
          <a:p>
            <a:fld id="{07DED4AA-38AF-404B-80F4-F9C322976D81}" type="datetimeFigureOut">
              <a:rPr lang="en-GB" smtClean="0"/>
              <a:t>08/12/2020</a:t>
            </a:fld>
            <a:endParaRPr lang="en-GB"/>
          </a:p>
        </p:txBody>
      </p:sp>
      <p:sp>
        <p:nvSpPr>
          <p:cNvPr id="6" name="Footer Placeholder 5">
            <a:extLst>
              <a:ext uri="{FF2B5EF4-FFF2-40B4-BE49-F238E27FC236}">
                <a16:creationId xmlns:a16="http://schemas.microsoft.com/office/drawing/2014/main" id="{6923A385-F128-FA40-B886-C15F143E57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F53109-5FA4-6641-93DF-B8E1AA372F21}"/>
              </a:ext>
            </a:extLst>
          </p:cNvPr>
          <p:cNvSpPr>
            <a:spLocks noGrp="1"/>
          </p:cNvSpPr>
          <p:nvPr>
            <p:ph type="sldNum" sz="quarter" idx="12"/>
          </p:nvPr>
        </p:nvSpPr>
        <p:spPr/>
        <p:txBody>
          <a:bodyPr/>
          <a:lstStyle/>
          <a:p>
            <a:fld id="{0355C25E-4186-6542-A72D-518D138669B1}" type="slidenum">
              <a:rPr lang="en-GB" smtClean="0"/>
              <a:t>‹Nr.›</a:t>
            </a:fld>
            <a:endParaRPr lang="en-GB"/>
          </a:p>
        </p:txBody>
      </p:sp>
    </p:spTree>
    <p:extLst>
      <p:ext uri="{BB962C8B-B14F-4D97-AF65-F5344CB8AC3E}">
        <p14:creationId xmlns:p14="http://schemas.microsoft.com/office/powerpoint/2010/main" val="363750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915191-4691-CE4F-9A32-E78FB88BA6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9D9AF2F-234F-CE4F-A8B3-9026544A03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B151D6C-EF93-314F-BBB4-515DD3BBDA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ED4AA-38AF-404B-80F4-F9C322976D81}" type="datetimeFigureOut">
              <a:rPr lang="en-GB" smtClean="0"/>
              <a:t>08/12/2020</a:t>
            </a:fld>
            <a:endParaRPr lang="en-GB"/>
          </a:p>
        </p:txBody>
      </p:sp>
      <p:sp>
        <p:nvSpPr>
          <p:cNvPr id="5" name="Footer Placeholder 4">
            <a:extLst>
              <a:ext uri="{FF2B5EF4-FFF2-40B4-BE49-F238E27FC236}">
                <a16:creationId xmlns:a16="http://schemas.microsoft.com/office/drawing/2014/main" id="{EB551BD3-6266-8A4C-AE2B-D3F0913A40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FCC14B-A616-DD4A-93D5-90F41F6382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5C25E-4186-6542-A72D-518D138669B1}" type="slidenum">
              <a:rPr lang="en-GB" smtClean="0"/>
              <a:t>‹Nr.›</a:t>
            </a:fld>
            <a:endParaRPr lang="en-GB"/>
          </a:p>
        </p:txBody>
      </p:sp>
    </p:spTree>
    <p:extLst>
      <p:ext uri="{BB962C8B-B14F-4D97-AF65-F5344CB8AC3E}">
        <p14:creationId xmlns:p14="http://schemas.microsoft.com/office/powerpoint/2010/main" val="3418971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1AAE7-3971-5646-A7C2-DFA8B99AF4C2}"/>
              </a:ext>
            </a:extLst>
          </p:cNvPr>
          <p:cNvSpPr>
            <a:spLocks noGrp="1"/>
          </p:cNvSpPr>
          <p:nvPr>
            <p:ph type="ctrTitle"/>
          </p:nvPr>
        </p:nvSpPr>
        <p:spPr/>
        <p:txBody>
          <a:bodyPr>
            <a:normAutofit/>
          </a:bodyPr>
          <a:lstStyle/>
          <a:p>
            <a:r>
              <a:rPr lang="en-GB" dirty="0" err="1"/>
              <a:t>PriMa</a:t>
            </a:r>
            <a:r>
              <a:rPr lang="en-GB" dirty="0"/>
              <a:t> Secondments and Training Events</a:t>
            </a:r>
          </a:p>
        </p:txBody>
      </p:sp>
      <p:sp>
        <p:nvSpPr>
          <p:cNvPr id="3" name="Subtitle 2">
            <a:extLst>
              <a:ext uri="{FF2B5EF4-FFF2-40B4-BE49-F238E27FC236}">
                <a16:creationId xmlns:a16="http://schemas.microsoft.com/office/drawing/2014/main" id="{6E256DF9-E78A-B14C-B2F8-DD6472AA4452}"/>
              </a:ext>
            </a:extLst>
          </p:cNvPr>
          <p:cNvSpPr>
            <a:spLocks noGrp="1"/>
          </p:cNvSpPr>
          <p:nvPr>
            <p:ph type="subTitle" idx="1"/>
          </p:nvPr>
        </p:nvSpPr>
        <p:spPr/>
        <p:txBody>
          <a:bodyPr/>
          <a:lstStyle/>
          <a:p>
            <a:r>
              <a:rPr lang="en-GB" dirty="0"/>
              <a:t>Richard Guest</a:t>
            </a:r>
          </a:p>
          <a:p>
            <a:r>
              <a:rPr lang="en-GB" dirty="0"/>
              <a:t>University of Kent</a:t>
            </a:r>
          </a:p>
        </p:txBody>
      </p:sp>
      <p:pic>
        <p:nvPicPr>
          <p:cNvPr id="1026" name="Picture 2" descr="PriMa">
            <a:extLst>
              <a:ext uri="{FF2B5EF4-FFF2-40B4-BE49-F238E27FC236}">
                <a16:creationId xmlns:a16="http://schemas.microsoft.com/office/drawing/2014/main" id="{6788C5BC-C3FF-774A-AB01-E590CF3BBB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5581" y="321592"/>
            <a:ext cx="1390649" cy="5848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MSCA-ITN: Marie Skłodowska-Curie Innovative Training Networks | EURAXESS">
            <a:extLst>
              <a:ext uri="{FF2B5EF4-FFF2-40B4-BE49-F238E27FC236}">
                <a16:creationId xmlns:a16="http://schemas.microsoft.com/office/drawing/2014/main" id="{132DAD1A-39C0-DD44-B263-71C27BF0E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5580" y="6172201"/>
            <a:ext cx="1826419" cy="54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11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9A884-D999-4047-B871-BCFE2D0B570A}"/>
              </a:ext>
            </a:extLst>
          </p:cNvPr>
          <p:cNvSpPr>
            <a:spLocks noGrp="1"/>
          </p:cNvSpPr>
          <p:nvPr>
            <p:ph type="title"/>
          </p:nvPr>
        </p:nvSpPr>
        <p:spPr/>
        <p:txBody>
          <a:bodyPr/>
          <a:lstStyle/>
          <a:p>
            <a:r>
              <a:rPr lang="en-GB" dirty="0"/>
              <a:t>Secondments</a:t>
            </a:r>
          </a:p>
        </p:txBody>
      </p:sp>
      <p:sp>
        <p:nvSpPr>
          <p:cNvPr id="3" name="Content Placeholder 2">
            <a:extLst>
              <a:ext uri="{FF2B5EF4-FFF2-40B4-BE49-F238E27FC236}">
                <a16:creationId xmlns:a16="http://schemas.microsoft.com/office/drawing/2014/main" id="{87ED2443-9BB9-934C-8D55-03F9DF27DD31}"/>
              </a:ext>
            </a:extLst>
          </p:cNvPr>
          <p:cNvSpPr>
            <a:spLocks noGrp="1"/>
          </p:cNvSpPr>
          <p:nvPr>
            <p:ph idx="1"/>
          </p:nvPr>
        </p:nvSpPr>
        <p:spPr/>
        <p:txBody>
          <a:bodyPr/>
          <a:lstStyle/>
          <a:p>
            <a:r>
              <a:rPr lang="en-GB" dirty="0"/>
              <a:t>Industrial and Academic</a:t>
            </a:r>
          </a:p>
          <a:p>
            <a:r>
              <a:rPr lang="en-GB" dirty="0"/>
              <a:t>There is a plan, but…..</a:t>
            </a:r>
          </a:p>
          <a:p>
            <a:endParaRPr lang="en-GB" dirty="0"/>
          </a:p>
          <a:p>
            <a:r>
              <a:rPr lang="en-GB" dirty="0"/>
              <a:t>An opportunity to experience different working environments and technical input.</a:t>
            </a:r>
          </a:p>
          <a:p>
            <a:r>
              <a:rPr lang="en-GB" dirty="0"/>
              <a:t>Maintain links with your base.</a:t>
            </a:r>
          </a:p>
          <a:p>
            <a:r>
              <a:rPr lang="en-GB" dirty="0"/>
              <a:t>Need agreement of work prior to starting.</a:t>
            </a:r>
          </a:p>
          <a:p>
            <a:r>
              <a:rPr lang="en-GB" dirty="0"/>
              <a:t>Do discuss with your supervisor.</a:t>
            </a:r>
          </a:p>
        </p:txBody>
      </p:sp>
      <p:pic>
        <p:nvPicPr>
          <p:cNvPr id="4" name="Picture 2" descr="PriMa">
            <a:extLst>
              <a:ext uri="{FF2B5EF4-FFF2-40B4-BE49-F238E27FC236}">
                <a16:creationId xmlns:a16="http://schemas.microsoft.com/office/drawing/2014/main" id="{60875674-7F20-F745-A970-F7577F015A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5581" y="321592"/>
            <a:ext cx="1390649" cy="5848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MSCA-ITN: Marie Skłodowska-Curie Innovative Training Networks | EURAXESS">
            <a:extLst>
              <a:ext uri="{FF2B5EF4-FFF2-40B4-BE49-F238E27FC236}">
                <a16:creationId xmlns:a16="http://schemas.microsoft.com/office/drawing/2014/main" id="{5452DEE3-BFA5-844F-8F67-CB124A0D04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5580" y="6172201"/>
            <a:ext cx="1826419" cy="54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3470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185EA-C25B-D347-AF63-283880E34F77}"/>
              </a:ext>
            </a:extLst>
          </p:cNvPr>
          <p:cNvSpPr>
            <a:spLocks noGrp="1"/>
          </p:cNvSpPr>
          <p:nvPr>
            <p:ph type="title"/>
          </p:nvPr>
        </p:nvSpPr>
        <p:spPr/>
        <p:txBody>
          <a:bodyPr/>
          <a:lstStyle/>
          <a:p>
            <a:r>
              <a:rPr lang="en-GB" dirty="0"/>
              <a:t>Training Events</a:t>
            </a:r>
          </a:p>
        </p:txBody>
      </p:sp>
      <p:sp>
        <p:nvSpPr>
          <p:cNvPr id="3" name="Content Placeholder 2">
            <a:extLst>
              <a:ext uri="{FF2B5EF4-FFF2-40B4-BE49-F238E27FC236}">
                <a16:creationId xmlns:a16="http://schemas.microsoft.com/office/drawing/2014/main" id="{55FC8742-3C62-9042-85C6-056940C70929}"/>
              </a:ext>
            </a:extLst>
          </p:cNvPr>
          <p:cNvSpPr>
            <a:spLocks noGrp="1"/>
          </p:cNvSpPr>
          <p:nvPr>
            <p:ph idx="1"/>
          </p:nvPr>
        </p:nvSpPr>
        <p:spPr/>
        <p:txBody>
          <a:bodyPr/>
          <a:lstStyle/>
          <a:p>
            <a:r>
              <a:rPr lang="en-GB" dirty="0" err="1"/>
              <a:t>PriMa</a:t>
            </a:r>
            <a:r>
              <a:rPr lang="en-GB" dirty="0"/>
              <a:t> Workshops</a:t>
            </a:r>
          </a:p>
          <a:p>
            <a:r>
              <a:rPr lang="en-GB" dirty="0" err="1"/>
              <a:t>PriMa</a:t>
            </a:r>
            <a:r>
              <a:rPr lang="en-GB" dirty="0"/>
              <a:t> Research Events</a:t>
            </a:r>
          </a:p>
          <a:p>
            <a:r>
              <a:rPr lang="en-GB" dirty="0"/>
              <a:t>Local Training</a:t>
            </a:r>
          </a:p>
          <a:p>
            <a:r>
              <a:rPr lang="en-GB" dirty="0"/>
              <a:t>On-line Training</a:t>
            </a:r>
          </a:p>
        </p:txBody>
      </p:sp>
      <p:pic>
        <p:nvPicPr>
          <p:cNvPr id="4" name="Picture 2" descr="PriMa">
            <a:extLst>
              <a:ext uri="{FF2B5EF4-FFF2-40B4-BE49-F238E27FC236}">
                <a16:creationId xmlns:a16="http://schemas.microsoft.com/office/drawing/2014/main" id="{4B0A5CEE-7BA3-4243-BB92-2805406E6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5581" y="321592"/>
            <a:ext cx="1390649" cy="5848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MSCA-ITN: Marie Skłodowska-Curie Innovative Training Networks | EURAXESS">
            <a:extLst>
              <a:ext uri="{FF2B5EF4-FFF2-40B4-BE49-F238E27FC236}">
                <a16:creationId xmlns:a16="http://schemas.microsoft.com/office/drawing/2014/main" id="{E7271209-52F0-5B4C-AC0B-D0A40979B0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5580" y="6172201"/>
            <a:ext cx="1826419" cy="54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390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5AF63-C21F-6746-A81F-70E462A34089}"/>
              </a:ext>
            </a:extLst>
          </p:cNvPr>
          <p:cNvSpPr>
            <a:spLocks noGrp="1"/>
          </p:cNvSpPr>
          <p:nvPr>
            <p:ph type="title"/>
          </p:nvPr>
        </p:nvSpPr>
        <p:spPr/>
        <p:txBody>
          <a:bodyPr/>
          <a:lstStyle/>
          <a:p>
            <a:r>
              <a:rPr lang="en-GB" dirty="0" err="1"/>
              <a:t>PriMa</a:t>
            </a:r>
            <a:r>
              <a:rPr lang="en-GB" dirty="0"/>
              <a:t> Events</a:t>
            </a:r>
          </a:p>
        </p:txBody>
      </p:sp>
      <p:sp>
        <p:nvSpPr>
          <p:cNvPr id="3" name="Content Placeholder 2">
            <a:extLst>
              <a:ext uri="{FF2B5EF4-FFF2-40B4-BE49-F238E27FC236}">
                <a16:creationId xmlns:a16="http://schemas.microsoft.com/office/drawing/2014/main" id="{2D14E7E6-D4DD-7843-BA53-609C07852765}"/>
              </a:ext>
            </a:extLst>
          </p:cNvPr>
          <p:cNvSpPr>
            <a:spLocks noGrp="1"/>
          </p:cNvSpPr>
          <p:nvPr>
            <p:ph idx="1"/>
          </p:nvPr>
        </p:nvSpPr>
        <p:spPr/>
        <p:txBody>
          <a:bodyPr>
            <a:normAutofit/>
          </a:bodyPr>
          <a:lstStyle/>
          <a:p>
            <a:pPr marL="0" indent="0">
              <a:buNone/>
            </a:pPr>
            <a:r>
              <a:rPr lang="en-US" sz="1500" b="1" dirty="0"/>
              <a:t>Kick-off </a:t>
            </a:r>
            <a:r>
              <a:rPr lang="en-GB" sz="1500" b="1" dirty="0"/>
              <a:t>Workshop - November 2020 – University of Twente, NL (3 Days)</a:t>
            </a:r>
            <a:endParaRPr lang="en-GB" sz="1500" dirty="0"/>
          </a:p>
          <a:p>
            <a:r>
              <a:rPr lang="en-GB" sz="1500" dirty="0"/>
              <a:t>Day 1: Network Information and Teambuilding</a:t>
            </a:r>
          </a:p>
          <a:p>
            <a:r>
              <a:rPr lang="en-GB" sz="1500" dirty="0"/>
              <a:t>Day 2: Research Training</a:t>
            </a:r>
          </a:p>
          <a:p>
            <a:r>
              <a:rPr lang="en-GB" sz="1500" dirty="0"/>
              <a:t>Day 3: </a:t>
            </a:r>
            <a:r>
              <a:rPr lang="en-US" sz="1500" dirty="0"/>
              <a:t>Transferable Skills Training</a:t>
            </a:r>
            <a:endParaRPr lang="en-GB" sz="1500" dirty="0"/>
          </a:p>
          <a:p>
            <a:pPr marL="0" indent="0">
              <a:buNone/>
            </a:pPr>
            <a:endParaRPr lang="en-GB" sz="1500" dirty="0"/>
          </a:p>
          <a:p>
            <a:pPr marL="0" indent="0">
              <a:buNone/>
            </a:pPr>
            <a:r>
              <a:rPr lang="en-GB" sz="1500" b="1" dirty="0"/>
              <a:t>1st Research Event - May 2021 – Rome, IT* or NTNU, </a:t>
            </a:r>
            <a:r>
              <a:rPr lang="en-GB" sz="1500" b="1" dirty="0" err="1"/>
              <a:t>Gjøvik</a:t>
            </a:r>
            <a:r>
              <a:rPr lang="en-GB" sz="1500" b="1" dirty="0"/>
              <a:t>, NO (3 Days)</a:t>
            </a:r>
            <a:endParaRPr lang="en-GB" sz="1500" dirty="0"/>
          </a:p>
          <a:p>
            <a:r>
              <a:rPr lang="en-GB" sz="1500" dirty="0"/>
              <a:t>Day 1: General</a:t>
            </a:r>
          </a:p>
          <a:p>
            <a:r>
              <a:rPr lang="en-GB" sz="1500" dirty="0"/>
              <a:t>Day 2 and 3: Privacy Analysis Study: A two-day event (introduced in Day 1) where ESRs work in teams on selected topics regarding the analysis of the privacy sensitivity of upcoming and established biometric modalities and on the analysis of privacy risks due to cloud storage and processing and activity on the internet.  </a:t>
            </a:r>
          </a:p>
          <a:p>
            <a:endParaRPr lang="en-GB" dirty="0"/>
          </a:p>
        </p:txBody>
      </p:sp>
      <p:pic>
        <p:nvPicPr>
          <p:cNvPr id="4" name="Picture 2" descr="PriMa">
            <a:extLst>
              <a:ext uri="{FF2B5EF4-FFF2-40B4-BE49-F238E27FC236}">
                <a16:creationId xmlns:a16="http://schemas.microsoft.com/office/drawing/2014/main" id="{66520C74-C1B5-1046-AA26-1843D7585A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5581" y="321592"/>
            <a:ext cx="1390649" cy="5848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MSCA-ITN: Marie Skłodowska-Curie Innovative Training Networks | EURAXESS">
            <a:extLst>
              <a:ext uri="{FF2B5EF4-FFF2-40B4-BE49-F238E27FC236}">
                <a16:creationId xmlns:a16="http://schemas.microsoft.com/office/drawing/2014/main" id="{8871DE71-68D0-7547-A9D0-57FFC28637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5580" y="6172201"/>
            <a:ext cx="1826419" cy="54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751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8BEE0-FF23-504C-9B43-7BC3A8A1075F}"/>
              </a:ext>
            </a:extLst>
          </p:cNvPr>
          <p:cNvSpPr>
            <a:spLocks noGrp="1"/>
          </p:cNvSpPr>
          <p:nvPr>
            <p:ph type="title"/>
          </p:nvPr>
        </p:nvSpPr>
        <p:spPr/>
        <p:txBody>
          <a:bodyPr/>
          <a:lstStyle/>
          <a:p>
            <a:r>
              <a:rPr lang="en-GB" dirty="0" err="1"/>
              <a:t>PriMa</a:t>
            </a:r>
            <a:r>
              <a:rPr lang="en-GB" dirty="0"/>
              <a:t> Events</a:t>
            </a:r>
          </a:p>
        </p:txBody>
      </p:sp>
      <p:sp>
        <p:nvSpPr>
          <p:cNvPr id="3" name="Content Placeholder 2">
            <a:extLst>
              <a:ext uri="{FF2B5EF4-FFF2-40B4-BE49-F238E27FC236}">
                <a16:creationId xmlns:a16="http://schemas.microsoft.com/office/drawing/2014/main" id="{A6B662E6-AC6A-0845-8851-F217F9E409B4}"/>
              </a:ext>
            </a:extLst>
          </p:cNvPr>
          <p:cNvSpPr>
            <a:spLocks noGrp="1"/>
          </p:cNvSpPr>
          <p:nvPr>
            <p:ph idx="1"/>
          </p:nvPr>
        </p:nvSpPr>
        <p:spPr/>
        <p:txBody>
          <a:bodyPr>
            <a:normAutofit/>
          </a:bodyPr>
          <a:lstStyle/>
          <a:p>
            <a:pPr marL="0" indent="0">
              <a:buNone/>
            </a:pPr>
            <a:r>
              <a:rPr lang="en-GB" sz="1500" b="1" dirty="0"/>
              <a:t>2nd Workshop - September 2021 – IGD, Darmstadt, DE (3 Days)</a:t>
            </a:r>
            <a:endParaRPr lang="en-GB" sz="1500" dirty="0"/>
          </a:p>
          <a:p>
            <a:r>
              <a:rPr lang="en-GB" sz="1500" dirty="0"/>
              <a:t>Day 1: General </a:t>
            </a:r>
          </a:p>
          <a:p>
            <a:r>
              <a:rPr lang="en-GB" sz="1500" dirty="0"/>
              <a:t>Day 2 and 3: Research and Transferable Skills Training</a:t>
            </a:r>
          </a:p>
          <a:p>
            <a:r>
              <a:rPr lang="en-GB" sz="1500" dirty="0"/>
              <a:t>Training on Legal and Ethical aspects of Privacy Preservation and Privacy Research.</a:t>
            </a:r>
          </a:p>
          <a:p>
            <a:r>
              <a:rPr lang="en-GB" sz="1500" b="1" i="1" dirty="0"/>
              <a:t>NOTE: DAY 2 and 3 are a coordinated training programme with the </a:t>
            </a:r>
            <a:r>
              <a:rPr lang="en-GB" sz="1500" b="1" i="1" dirty="0" err="1"/>
              <a:t>TreSPasS</a:t>
            </a:r>
            <a:r>
              <a:rPr lang="en-GB" sz="1500" b="1" i="1" dirty="0"/>
              <a:t> ITN.</a:t>
            </a:r>
            <a:r>
              <a:rPr lang="en-GB" sz="1500" dirty="0"/>
              <a:t> </a:t>
            </a:r>
          </a:p>
          <a:p>
            <a:pPr marL="0" indent="0">
              <a:buNone/>
            </a:pPr>
            <a:endParaRPr lang="en-GB" sz="1500" dirty="0"/>
          </a:p>
          <a:p>
            <a:pPr marL="0" indent="0">
              <a:buNone/>
            </a:pPr>
            <a:r>
              <a:rPr lang="en-GB" sz="1500" b="1" dirty="0"/>
              <a:t>2</a:t>
            </a:r>
            <a:r>
              <a:rPr lang="en-GB" sz="1500" b="1" baseline="30000" dirty="0"/>
              <a:t>nd</a:t>
            </a:r>
            <a:r>
              <a:rPr lang="en-GB" sz="1500" b="1" dirty="0"/>
              <a:t> Research Event - June 2022 – UAM, Madrid, ES (3 Days)	</a:t>
            </a:r>
            <a:endParaRPr lang="en-GB" sz="1500" dirty="0"/>
          </a:p>
          <a:p>
            <a:r>
              <a:rPr lang="en-GB" sz="1500" dirty="0"/>
              <a:t>Day 1: General</a:t>
            </a:r>
          </a:p>
          <a:p>
            <a:r>
              <a:rPr lang="en-GB" sz="1500" dirty="0"/>
              <a:t>Day 2 and 3: Research Training</a:t>
            </a:r>
          </a:p>
          <a:p>
            <a:pPr lvl="0"/>
            <a:r>
              <a:rPr lang="en-GB" sz="1500" dirty="0"/>
              <a:t>A coordinated workshop event working with colleagues on the </a:t>
            </a:r>
            <a:r>
              <a:rPr lang="en-GB" sz="1500" dirty="0" err="1"/>
              <a:t>TreSPasS</a:t>
            </a:r>
            <a:r>
              <a:rPr lang="en-GB" sz="1500" dirty="0"/>
              <a:t> ITN with respect to the delivery of a privacy enhanced biometric solution.</a:t>
            </a:r>
          </a:p>
          <a:p>
            <a:r>
              <a:rPr lang="en-GB" sz="1500" b="1" i="1" dirty="0"/>
              <a:t>NOTE: DAY 2 and 3 are a coordinated training programme with the </a:t>
            </a:r>
            <a:r>
              <a:rPr lang="en-GB" sz="1500" b="1" i="1" dirty="0" err="1"/>
              <a:t>TreSPasS</a:t>
            </a:r>
            <a:r>
              <a:rPr lang="en-GB" sz="1500" b="1" i="1" dirty="0"/>
              <a:t> ITN.</a:t>
            </a:r>
            <a:endParaRPr lang="en-GB" sz="1500" i="1" dirty="0"/>
          </a:p>
        </p:txBody>
      </p:sp>
      <p:sp>
        <p:nvSpPr>
          <p:cNvPr id="4" name="Title 1">
            <a:extLst>
              <a:ext uri="{FF2B5EF4-FFF2-40B4-BE49-F238E27FC236}">
                <a16:creationId xmlns:a16="http://schemas.microsoft.com/office/drawing/2014/main" id="{50F2904B-9A3E-B144-8486-E686B201B776}"/>
              </a:ext>
            </a:extLst>
          </p:cNvPr>
          <p:cNvSpPr txBox="1">
            <a:spLocks/>
          </p:cNvSpPr>
          <p:nvPr/>
        </p:nvSpPr>
        <p:spPr>
          <a:xfrm>
            <a:off x="838200" y="3722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PriMa Events</a:t>
            </a:r>
            <a:endParaRPr lang="en-GB" dirty="0"/>
          </a:p>
        </p:txBody>
      </p:sp>
      <p:pic>
        <p:nvPicPr>
          <p:cNvPr id="5" name="Picture 2" descr="PriMa">
            <a:extLst>
              <a:ext uri="{FF2B5EF4-FFF2-40B4-BE49-F238E27FC236}">
                <a16:creationId xmlns:a16="http://schemas.microsoft.com/office/drawing/2014/main" id="{C927D108-9D7F-A445-BDE2-1058B91AFA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5581" y="321592"/>
            <a:ext cx="1390649" cy="5848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MSCA-ITN: Marie Skłodowska-Curie Innovative Training Networks | EURAXESS">
            <a:extLst>
              <a:ext uri="{FF2B5EF4-FFF2-40B4-BE49-F238E27FC236}">
                <a16:creationId xmlns:a16="http://schemas.microsoft.com/office/drawing/2014/main" id="{E391CFD3-181F-474C-BFE3-D57090D2BB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5580" y="6172201"/>
            <a:ext cx="1826419" cy="54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029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2F21-6EA6-1945-906A-7448C4543F0F}"/>
              </a:ext>
            </a:extLst>
          </p:cNvPr>
          <p:cNvSpPr>
            <a:spLocks noGrp="1"/>
          </p:cNvSpPr>
          <p:nvPr>
            <p:ph type="title"/>
          </p:nvPr>
        </p:nvSpPr>
        <p:spPr/>
        <p:txBody>
          <a:bodyPr/>
          <a:lstStyle/>
          <a:p>
            <a:r>
              <a:rPr lang="en-GB" dirty="0" err="1"/>
              <a:t>PriMa</a:t>
            </a:r>
            <a:r>
              <a:rPr lang="en-GB" dirty="0"/>
              <a:t> Events</a:t>
            </a:r>
          </a:p>
        </p:txBody>
      </p:sp>
      <p:sp>
        <p:nvSpPr>
          <p:cNvPr id="3" name="Content Placeholder 2">
            <a:extLst>
              <a:ext uri="{FF2B5EF4-FFF2-40B4-BE49-F238E27FC236}">
                <a16:creationId xmlns:a16="http://schemas.microsoft.com/office/drawing/2014/main" id="{350E0317-3C7B-4C4A-BC21-415635B37E7B}"/>
              </a:ext>
            </a:extLst>
          </p:cNvPr>
          <p:cNvSpPr>
            <a:spLocks noGrp="1"/>
          </p:cNvSpPr>
          <p:nvPr>
            <p:ph idx="1"/>
          </p:nvPr>
        </p:nvSpPr>
        <p:spPr/>
        <p:txBody>
          <a:bodyPr>
            <a:normAutofit fontScale="55000" lnSpcReduction="20000"/>
          </a:bodyPr>
          <a:lstStyle/>
          <a:p>
            <a:pPr marL="0" indent="0">
              <a:buNone/>
            </a:pPr>
            <a:r>
              <a:rPr lang="en-GB" b="1"/>
              <a:t>3</a:t>
            </a:r>
            <a:r>
              <a:rPr lang="en-GB" b="1" baseline="30000"/>
              <a:t>rd</a:t>
            </a:r>
            <a:r>
              <a:rPr lang="en-GB" b="1"/>
              <a:t> </a:t>
            </a:r>
            <a:r>
              <a:rPr lang="en-GB" b="1" dirty="0"/>
              <a:t>Workshop -  November 2022 – University of Kent, Canterbury, UK (3 Days)</a:t>
            </a:r>
            <a:endParaRPr lang="en-GB" dirty="0"/>
          </a:p>
          <a:p>
            <a:r>
              <a:rPr lang="en-GB" dirty="0"/>
              <a:t>Day 1: General</a:t>
            </a:r>
          </a:p>
          <a:p>
            <a:r>
              <a:rPr lang="en-GB" dirty="0"/>
              <a:t>Day 2: Transferable Skills Training: </a:t>
            </a:r>
          </a:p>
          <a:p>
            <a:r>
              <a:rPr lang="en-GB" dirty="0"/>
              <a:t>Day 3: Transferable Skills Training: </a:t>
            </a:r>
          </a:p>
          <a:p>
            <a:endParaRPr lang="en-GB" dirty="0"/>
          </a:p>
          <a:p>
            <a:pPr marL="0" indent="0">
              <a:buNone/>
            </a:pPr>
            <a:r>
              <a:rPr lang="en-GB" b="1" dirty="0"/>
              <a:t>3</a:t>
            </a:r>
            <a:r>
              <a:rPr lang="en-GB" b="1" baseline="30000" dirty="0"/>
              <a:t>rd</a:t>
            </a:r>
            <a:r>
              <a:rPr lang="en-GB" b="1" dirty="0"/>
              <a:t> Research Event - May 2023 – Julius-</a:t>
            </a:r>
            <a:r>
              <a:rPr lang="en-GB" b="1" dirty="0" err="1"/>
              <a:t>Maximilians</a:t>
            </a:r>
            <a:r>
              <a:rPr lang="en-GB" b="1" dirty="0"/>
              <a:t>-Universität, Würzburg, DE (3 Days)</a:t>
            </a:r>
            <a:endParaRPr lang="en-GB" dirty="0"/>
          </a:p>
          <a:p>
            <a:r>
              <a:rPr lang="en-GB" dirty="0"/>
              <a:t>Day 1: General</a:t>
            </a:r>
          </a:p>
          <a:p>
            <a:r>
              <a:rPr lang="en-GB" dirty="0"/>
              <a:t>Day 2 and 3: Research Training: Impact Assessment Study: A two-day event (introduced in Day 1) where ESRs work in teams on selected topics regarding the assessment of the impact of mitigating technologies such as developed in WP5 on the user’s acceptance of such technologies. </a:t>
            </a:r>
          </a:p>
          <a:p>
            <a:pPr marL="0" lvl="0" indent="0">
              <a:buNone/>
            </a:pPr>
            <a:r>
              <a:rPr lang="en-GB" dirty="0"/>
              <a:t> </a:t>
            </a:r>
          </a:p>
          <a:p>
            <a:pPr marL="0" indent="0">
              <a:buNone/>
            </a:pPr>
            <a:r>
              <a:rPr lang="en-GB" b="1" dirty="0"/>
              <a:t>Dissemination Workshop - October 2023 – Brussels, BE (1 Day)</a:t>
            </a:r>
            <a:endParaRPr lang="en-GB" dirty="0"/>
          </a:p>
          <a:p>
            <a:pPr lvl="0"/>
            <a:r>
              <a:rPr lang="en-GB" i="1" dirty="0"/>
              <a:t>General:</a:t>
            </a:r>
            <a:r>
              <a:rPr lang="en-GB" dirty="0"/>
              <a:t> Public presentation of final project results with invited guest speakers. </a:t>
            </a:r>
          </a:p>
          <a:p>
            <a:pPr lvl="0"/>
            <a:r>
              <a:rPr lang="en-GB" i="1" dirty="0"/>
              <a:t>Transferable Skills Training:</a:t>
            </a:r>
            <a:r>
              <a:rPr lang="en-GB" dirty="0"/>
              <a:t> To be organised in Brussels by the ESRs, thus providing training in organisational skills.</a:t>
            </a:r>
          </a:p>
          <a:p>
            <a:endParaRPr lang="en-GB" dirty="0"/>
          </a:p>
        </p:txBody>
      </p:sp>
      <p:pic>
        <p:nvPicPr>
          <p:cNvPr id="4" name="Picture 2" descr="PriMa">
            <a:extLst>
              <a:ext uri="{FF2B5EF4-FFF2-40B4-BE49-F238E27FC236}">
                <a16:creationId xmlns:a16="http://schemas.microsoft.com/office/drawing/2014/main" id="{F0FF1F8A-CB40-6048-9A22-26109C0C11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5581" y="321592"/>
            <a:ext cx="1390649" cy="58486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MSCA-ITN: Marie Skłodowska-Curie Innovative Training Networks | EURAXESS">
            <a:extLst>
              <a:ext uri="{FF2B5EF4-FFF2-40B4-BE49-F238E27FC236}">
                <a16:creationId xmlns:a16="http://schemas.microsoft.com/office/drawing/2014/main" id="{ADD6A16D-85E7-FE43-815D-5B540F146E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5580" y="6172201"/>
            <a:ext cx="1826419" cy="54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898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465</Words>
  <Application>Microsoft Macintosh PowerPoint</Application>
  <PresentationFormat>Breitbild</PresentationFormat>
  <Paragraphs>51</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 Theme</vt:lpstr>
      <vt:lpstr>PriMa Secondments and Training Events</vt:lpstr>
      <vt:lpstr>Secondments</vt:lpstr>
      <vt:lpstr>Training Events</vt:lpstr>
      <vt:lpstr>PriMa Events</vt:lpstr>
      <vt:lpstr>PriMa Events</vt:lpstr>
      <vt:lpstr>PriMa Events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 Secondments and Training Events</dc:title>
  <dc:creator>Richard Guest</dc:creator>
  <cp:lastModifiedBy>Lilli Bu</cp:lastModifiedBy>
  <cp:revision>4</cp:revision>
  <dcterms:created xsi:type="dcterms:W3CDTF">2020-11-24T12:41:29Z</dcterms:created>
  <dcterms:modified xsi:type="dcterms:W3CDTF">2020-12-08T12:04:27Z</dcterms:modified>
</cp:coreProperties>
</file>